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489" autoAdjust="0"/>
  </p:normalViewPr>
  <p:slideViewPr>
    <p:cSldViewPr snapToGrid="0">
      <p:cViewPr varScale="1">
        <p:scale>
          <a:sx n="66" d="100"/>
          <a:sy n="66" d="100"/>
        </p:scale>
        <p:origin x="28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我的公公婆婆－短片六：傳統禮節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(00’17”-03’18”)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https://www.youtube.com/watch?v=nW_YCDNgbbU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195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教師小結：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傳統長輩多喜歡樂聚天倫，但家人卻反應冷淡，各自為自己的事情忙碌。</a:t>
            </a:r>
            <a:r>
              <a:rPr lang="zh-TW" altLang="en-US" sz="1200" dirty="0" smtClean="0">
                <a:effectLst/>
              </a:rPr>
              <a:t>年青一輩亦可以嘗試易地而處，想像自己身為家中老人，終日閒賦在家，家人卻各自忙碌，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長輩多會因此而感到失望、寂寞。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面對長輩的期望及行為，可嘗試了解及體諒他們背後的正面目的及感受。例如：</a:t>
            </a:r>
            <a:r>
              <a:rPr lang="zh-TW" altLang="en-US" sz="1200" dirty="0" smtClean="0">
                <a:effectLst/>
              </a:rPr>
              <a:t>表達理解對方的立場及想法，正面表達自己的感受及想法，</a:t>
            </a:r>
            <a:r>
              <a:rPr lang="zh-TW" altLang="en-US" sz="1200" baseline="0" dirty="0" smtClean="0">
                <a:effectLst/>
              </a:rPr>
              <a:t>如未能配合，</a:t>
            </a:r>
            <a:r>
              <a:rPr lang="zh-TW" altLang="en-US" sz="1200" dirty="0" smtClean="0">
                <a:effectLst/>
              </a:rPr>
              <a:t>或提出替代的建議。</a:t>
            </a:r>
            <a:endParaRPr lang="en-US" altLang="zh-TW" sz="1200" dirty="0" smtClean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398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r>
              <a:rPr lang="zh-TW" altLang="en-US" baseline="0" dirty="0" smtClean="0"/>
              <a:t>。討論完畢後，播放結局（見第 </a:t>
            </a:r>
            <a:r>
              <a:rPr lang="en-US" altLang="zh-TW" baseline="0" dirty="0" smtClean="0"/>
              <a:t>7 </a:t>
            </a:r>
            <a:r>
              <a:rPr lang="zh-TW" altLang="en-US" baseline="0" dirty="0" smtClean="0"/>
              <a:t>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四：生活習慣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(00’19”-02’55”)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86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教師小結：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i="0" u="none" dirty="0" smtClean="0">
                <a:solidFill>
                  <a:schemeClr val="bg1">
                    <a:lumMod val="50000"/>
                  </a:schemeClr>
                </a:solidFill>
                <a:latin typeface="DFKai-SB" panose="03000509000000000000" pitchFamily="49" charset="-120"/>
                <a:ea typeface="DFKai-SB" panose="03000509000000000000" pitchFamily="49" charset="-120"/>
              </a:rPr>
              <a:t>兩代之間往往因生活習慣不同，容易出現互相埋怨，互不理睬。有時因情緒未及控制，没有好好討論解決方法。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如果遇上長輩不合理的要求或指責時，學生可以保持冷靜，以坦誠的態度、溫柔的語氣向對方解釋事件或自己的觀點，希望能調節彼此的期望，縮窄彼此的差異，達致諒解和有效溝通。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768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aseline="0" dirty="0" smtClean="0"/>
              <a:t>播放結局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四：生活習慣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(05’58”-04’56”)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30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活動旨在</a:t>
            </a:r>
            <a:r>
              <a:rPr lang="zh-TW" altLang="zh-HK" sz="1800" dirty="0" smtClean="0">
                <a:effectLst/>
              </a:rPr>
              <a:t>引發學生反思</a:t>
            </a:r>
            <a:r>
              <a:rPr lang="zh-TW" altLang="en-US" sz="1800" dirty="0" smtClean="0">
                <a:effectLst/>
              </a:rPr>
              <a:t>長輩說話</a:t>
            </a:r>
            <a:r>
              <a:rPr lang="zh-TW" altLang="zh-HK" sz="1800" dirty="0" smtClean="0">
                <a:effectLst/>
              </a:rPr>
              <a:t>背後之目的</a:t>
            </a:r>
            <a:r>
              <a:rPr lang="zh-TW" altLang="en-US" sz="1800" dirty="0" smtClean="0">
                <a:effectLst/>
              </a:rPr>
              <a:t>，</a:t>
            </a:r>
            <a:r>
              <a:rPr lang="zh-TW" altLang="zh-HK" sz="1800" dirty="0" smtClean="0">
                <a:effectLst/>
              </a:rPr>
              <a:t>或其所承受的壓力和限制。</a:t>
            </a:r>
            <a:r>
              <a:rPr lang="zh-TW" altLang="en-US" sz="1800" dirty="0" smtClean="0">
                <a:effectLst/>
              </a:rPr>
              <a:t>教師宜</a:t>
            </a:r>
            <a:r>
              <a:rPr lang="zh-TW" altLang="zh-HK" sz="1800" dirty="0" smtClean="0">
                <a:effectLst/>
              </a:rPr>
              <a:t>鼓勵學生以正面角度解釋</a:t>
            </a:r>
            <a:r>
              <a:rPr lang="zh-TW" altLang="en-US" sz="1800" dirty="0" smtClean="0">
                <a:effectLst/>
              </a:rPr>
              <a:t>長輩的說話內容</a:t>
            </a:r>
            <a:r>
              <a:rPr lang="zh-TW" altLang="zh-HK" sz="1800" dirty="0" smtClean="0">
                <a:effectLst/>
              </a:rPr>
              <a:t>，學習以體諒及包容的態度與</a:t>
            </a:r>
            <a:r>
              <a:rPr lang="zh-TW" altLang="en-US" sz="1800" dirty="0" smtClean="0">
                <a:effectLst/>
              </a:rPr>
              <a:t>長輩</a:t>
            </a:r>
            <a:r>
              <a:rPr lang="zh-TW" altLang="zh-HK" sz="1800" dirty="0" smtClean="0">
                <a:effectLst/>
              </a:rPr>
              <a:t>相處。</a:t>
            </a:r>
            <a:endParaRPr lang="en-HK" altLang="zh-TW" sz="1800" dirty="0" smtClean="0">
              <a:effectLst/>
            </a:endParaRPr>
          </a:p>
          <a:p>
            <a:pPr lvl="0"/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教師請學生分享感受，討論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可包括以下提問：</a:t>
            </a:r>
            <a:endParaRPr lang="zh-TW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</a:t>
            </a:r>
            <a:r>
              <a:rPr lang="zh-TW" altLang="en-US" sz="1800" dirty="0" smtClean="0">
                <a:effectLst/>
              </a:rPr>
              <a:t>家人「囉嗦」</a:t>
            </a:r>
            <a:r>
              <a:rPr lang="zh-TW" altLang="zh-HK" sz="1800" dirty="0" smtClean="0">
                <a:effectLst/>
              </a:rPr>
              <a:t>時，你通常以甚麼態度回應？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當你埋怨家人不是時，有否考慮自己在有關事情上也需要負上部分責任？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你認為家人「囉嗦」背後，有甚麼正面動機，或基於甚麼限制和壓力？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當你以正面角度</a:t>
            </a:r>
            <a:r>
              <a:rPr lang="zh-TW" altLang="en-US" sz="1800" dirty="0" smtClean="0">
                <a:effectLst/>
              </a:rPr>
              <a:t>了解</a:t>
            </a:r>
            <a:r>
              <a:rPr lang="zh-TW" altLang="zh-HK" sz="1800" dirty="0" smtClean="0">
                <a:effectLst/>
              </a:rPr>
              <a:t>家人的「囉嗦」行為時，感覺有否不同？</a:t>
            </a:r>
            <a:endParaRPr lang="en-US" altLang="zh-TW" sz="1800" dirty="0" smtClean="0">
              <a:effectLst/>
            </a:endParaRP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800" dirty="0" smtClean="0">
                <a:effectLst/>
              </a:rPr>
              <a:t>試想想，當有一天你的家人</a:t>
            </a:r>
            <a:r>
              <a:rPr lang="zh-TW" altLang="en-US" sz="1800" dirty="0" smtClean="0">
                <a:effectLst/>
              </a:rPr>
              <a:t>永遠</a:t>
            </a:r>
            <a:r>
              <a:rPr lang="zh-TW" altLang="zh-HK" sz="1800" dirty="0" smtClean="0">
                <a:effectLst/>
              </a:rPr>
              <a:t>不再關心你，</a:t>
            </a:r>
            <a:r>
              <a:rPr lang="zh-TW" altLang="en-US" sz="1800" dirty="0" smtClean="0">
                <a:effectLst/>
              </a:rPr>
              <a:t>對你不聞不問、不瞅不睬，</a:t>
            </a:r>
            <a:r>
              <a:rPr lang="zh-TW" altLang="zh-HK" sz="1800" dirty="0" smtClean="0">
                <a:effectLst/>
              </a:rPr>
              <a:t>你又會否覺得快樂、自在呢？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altLang="zh-TW" sz="1800" dirty="0" smtClean="0">
              <a:effectLst/>
            </a:endParaRPr>
          </a:p>
          <a:p>
            <a:pPr marL="0" lvl="2" indent="0">
              <a:buFont typeface="Arial" panose="020B0604020202020204" pitchFamily="34" charset="0"/>
              <a:buNone/>
            </a:pPr>
            <a:r>
              <a:rPr lang="zh-TW" altLang="zh-HK" sz="1800" dirty="0" smtClean="0">
                <a:effectLst/>
              </a:rPr>
              <a:t>教師小結：（參考）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每位家庭成員皆背負着不同角色，每個角色均有不同的責任和限制。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對於家人的「囉嗦」，</a:t>
            </a:r>
            <a:r>
              <a:rPr lang="zh-TW" altLang="en-US" sz="1800" dirty="0" smtClean="0">
                <a:effectLst/>
              </a:rPr>
              <a:t>應多</a:t>
            </a:r>
            <a:r>
              <a:rPr lang="zh-TW" altLang="zh-HK" sz="1800" dirty="0" smtClean="0">
                <a:effectLst/>
              </a:rPr>
              <a:t>了解及體諒他們背後的目的</a:t>
            </a:r>
            <a:r>
              <a:rPr lang="zh-TW" altLang="en-US" sz="1800" dirty="0" smtClean="0">
                <a:effectLst/>
              </a:rPr>
              <a:t>。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如遇上家人不合理的要求或指責時，</a:t>
            </a:r>
            <a:r>
              <a:rPr lang="zh-TW" altLang="en-US" sz="1800" dirty="0" smtClean="0">
                <a:effectLst/>
              </a:rPr>
              <a:t>應先</a:t>
            </a:r>
            <a:r>
              <a:rPr lang="zh-TW" altLang="zh-HK" sz="1800" dirty="0" smtClean="0">
                <a:effectLst/>
              </a:rPr>
              <a:t>保持冷靜，過後以坦誠的態度、</a:t>
            </a:r>
            <a:r>
              <a:rPr lang="zh-TW" altLang="en-US" sz="1800" dirty="0" smtClean="0">
                <a:effectLst/>
              </a:rPr>
              <a:t>平靜</a:t>
            </a:r>
            <a:r>
              <a:rPr lang="zh-TW" altLang="zh-HK" sz="1800" dirty="0" smtClean="0">
                <a:effectLst/>
              </a:rPr>
              <a:t>的語氣向對方解釋事件或自己的觀點，希望能調節彼此的期望，縮窄彼此的差異，達致諒解和有效溝通。</a:t>
            </a:r>
            <a:endParaRPr lang="en-US" altLang="zh-TW" sz="1800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265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教師請學生依照下列指示完成所有步驟：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拿出其中一條代表自己的紙條。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 smtClean="0"/>
              <a:t>請問你現在幾歲？ （從左面撕掉，舉例</a:t>
            </a:r>
            <a:r>
              <a:rPr lang="en-US" altLang="zh-TW" dirty="0" smtClean="0"/>
              <a:t>15</a:t>
            </a:r>
            <a:r>
              <a:rPr lang="zh-TW" altLang="en-US" dirty="0" smtClean="0"/>
              <a:t>歲便撕掉一格半，代表</a:t>
            </a:r>
            <a:r>
              <a:rPr lang="en-US" altLang="zh-TW" dirty="0" smtClean="0"/>
              <a:t>15</a:t>
            </a:r>
            <a:r>
              <a:rPr lang="zh-TW" altLang="en-US" dirty="0" smtClean="0"/>
              <a:t>年）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你估計自己可以活上幾歲？ （從右面撕掉，舉例</a:t>
            </a:r>
            <a:r>
              <a:rPr lang="en-US" altLang="zh-HK" sz="1800" dirty="0" smtClean="0">
                <a:effectLst/>
              </a:rPr>
              <a:t>70</a:t>
            </a:r>
            <a:r>
              <a:rPr lang="zh-TW" altLang="zh-HK" sz="1800" dirty="0" smtClean="0">
                <a:effectLst/>
              </a:rPr>
              <a:t>歲則撕掉</a:t>
            </a:r>
            <a:r>
              <a:rPr lang="en-US" altLang="zh-HK" sz="1800" dirty="0" smtClean="0">
                <a:effectLst/>
              </a:rPr>
              <a:t>3</a:t>
            </a:r>
            <a:r>
              <a:rPr lang="zh-TW" altLang="zh-HK" sz="1800" dirty="0" smtClean="0">
                <a:effectLst/>
              </a:rPr>
              <a:t>格）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 smtClean="0"/>
              <a:t>現在拿起另一張代表家人的紙條。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請問你家人今年幾歲？ （從左面撕掉）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以他</a:t>
            </a:r>
            <a:r>
              <a:rPr lang="en-US" altLang="zh-HK" sz="1800" dirty="0" smtClean="0">
                <a:effectLst/>
              </a:rPr>
              <a:t>/</a:t>
            </a:r>
            <a:r>
              <a:rPr lang="zh-TW" altLang="zh-HK" sz="1800" dirty="0" smtClean="0">
                <a:effectLst/>
              </a:rPr>
              <a:t>她的健康狀況，你估計他</a:t>
            </a:r>
            <a:r>
              <a:rPr lang="en-US" altLang="zh-HK" sz="1800" dirty="0" smtClean="0">
                <a:effectLst/>
              </a:rPr>
              <a:t>/</a:t>
            </a:r>
            <a:r>
              <a:rPr lang="zh-TW" altLang="zh-HK" sz="1800" dirty="0" smtClean="0">
                <a:effectLst/>
              </a:rPr>
              <a:t>她可以活上幾歲？ （從右面撕掉）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現在將自己和家人的紙條重叠起來，仔細看一看，家人能夠與你一同生活的時間有多少？（只是如無突發意外或疾病，如果有，可能會更短。）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 smtClean="0">
                <a:effectLst/>
              </a:rPr>
              <a:t>一天</a:t>
            </a:r>
            <a:r>
              <a:rPr lang="en-US" altLang="zh-TW" sz="1800" dirty="0" smtClean="0">
                <a:effectLst/>
              </a:rPr>
              <a:t>24</a:t>
            </a:r>
            <a:r>
              <a:rPr lang="zh-TW" altLang="en-US" sz="1800" dirty="0" smtClean="0">
                <a:effectLst/>
              </a:rPr>
              <a:t>小時中，在正常情況下，睡眠時間約佔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 （佔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時間）；每天工作約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小時或更長時間（佔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或以上的時間）；自由時間只剩下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小時或更短的時間。（如吃飯、洗澡、運動、進修、上網、看電視、逛街、講電話、陪朋友、休息及陪家人時間等）。請把家人睡眠及工作的</a:t>
            </a:r>
            <a:r>
              <a:rPr lang="en-US" altLang="zh-TW" sz="1800" dirty="0" smtClean="0">
                <a:effectLst/>
              </a:rPr>
              <a:t>2/3</a:t>
            </a:r>
            <a:r>
              <a:rPr lang="zh-TW" altLang="en-US" sz="1800" dirty="0" smtClean="0">
                <a:effectLst/>
              </a:rPr>
              <a:t>時間撕掉。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 smtClean="0">
                <a:effectLst/>
              </a:rPr>
              <a:t>現在將家人剩下來的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紙條，叠在你的生命紙條上，這就是家人真正可以陪伴你一起成長的日子了，你的感覺如何？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反省一下，若減去屬於你的</a:t>
            </a:r>
            <a:r>
              <a:rPr lang="en-US" altLang="zh-HK" sz="1800" dirty="0" smtClean="0">
                <a:effectLst/>
              </a:rPr>
              <a:t>2/3</a:t>
            </a:r>
            <a:r>
              <a:rPr lang="zh-TW" altLang="zh-HK" sz="1800" dirty="0" smtClean="0">
                <a:effectLst/>
              </a:rPr>
              <a:t>學習與睡眠時間，你手上可以運用的自由時間，剩下多少？當中用以陪伴家人的時間又有多少？</a:t>
            </a:r>
            <a:endParaRPr lang="zh-TW" altLang="en-US" dirty="0" smtClean="0"/>
          </a:p>
          <a:p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80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HK" sz="1400" dirty="0" err="1" smtClean="0"/>
              <a:t>教師請學生作個人反思，並觀察學生情況</a:t>
            </a:r>
            <a:r>
              <a:rPr lang="en-US" altLang="zh-HK" sz="1400" dirty="0" smtClean="0"/>
              <a:t>。</a:t>
            </a:r>
          </a:p>
          <a:p>
            <a:pPr>
              <a:lnSpc>
                <a:spcPct val="200000"/>
              </a:lnSpc>
            </a:pPr>
            <a:r>
              <a:rPr lang="en-US" altLang="zh-HK" sz="1400" dirty="0" err="1" smtClean="0"/>
              <a:t>由於內容屬個人私隱，教師不需要請學生分享</a:t>
            </a:r>
            <a:r>
              <a:rPr lang="en-US" altLang="zh-HK" sz="1400" dirty="0" smtClean="0"/>
              <a:t>。</a:t>
            </a:r>
          </a:p>
          <a:p>
            <a:pPr>
              <a:lnSpc>
                <a:spcPct val="200000"/>
              </a:lnSpc>
            </a:pPr>
            <a:endParaRPr lang="en-US" altLang="zh-HK" sz="1400" dirty="0" smtClean="0"/>
          </a:p>
          <a:p>
            <a:pPr>
              <a:lnSpc>
                <a:spcPct val="200000"/>
              </a:lnSpc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教師小結（參考）：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我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們跟家人相處久了，很容易將與家人相處的機會視為理所當然，很少想到家人會有離我們而去的一天。其實當我們仔細留意一下，家人能夠與我們一同生活的時間，其實十分有限。我們應該好好珍惜與家人共聚的日子，</a:t>
            </a:r>
            <a:r>
              <a:rPr lang="zh-TW" altLang="zh-HK" sz="1200" dirty="0" smtClean="0">
                <a:effectLst/>
              </a:rPr>
              <a:t>學習以體諒及包容的態度與</a:t>
            </a:r>
            <a:r>
              <a:rPr lang="zh-TW" altLang="en-US" sz="1200" dirty="0" smtClean="0">
                <a:effectLst/>
              </a:rPr>
              <a:t>長輩</a:t>
            </a:r>
            <a:r>
              <a:rPr lang="zh-TW" altLang="zh-HK" sz="1200" dirty="0" smtClean="0">
                <a:effectLst/>
              </a:rPr>
              <a:t>相處</a:t>
            </a:r>
            <a:r>
              <a:rPr lang="zh-TW" altLang="en-US" sz="1200" dirty="0" smtClean="0">
                <a:effectLst/>
              </a:rPr>
              <a:t>，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不要以忙碌或彼此關係不佳為藉口，而放棄主動溝通和關懷的機會。</a:t>
            </a:r>
            <a:endParaRPr lang="en-US" altLang="zh-HK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380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nW_YCDNgbb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5wzapN5NlvU&amp;t=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5wzapN5NlvU&amp;t=1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「不怕囉唆，最怕生疏 」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085848" y="4385850"/>
            <a:ext cx="4629151" cy="1966914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初中至高中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altLang="en-US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70" y="347154"/>
            <a:ext cx="4252644" cy="2575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個人反思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你平日花多少時間陪伴長輩？</a:t>
            </a:r>
            <a:b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你認為是否足夠？為甚麼？</a:t>
            </a: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我們可以做些甚麼來了解長輩的需要和感受？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35" y="4055918"/>
            <a:ext cx="3577148" cy="17885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286000" y="5617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32549"/>
            <a:ext cx="7471186" cy="337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長輩與我們的生活習慣不同，或會因彼此缺乏溝通和了解，關係變得生疏。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以同理心了解長輩的需要和感受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以行動關懷他們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，令家庭生活更融洽美滿。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5212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89342"/>
              </p:ext>
            </p:extLst>
          </p:nvPr>
        </p:nvGraphicFramePr>
        <p:xfrm>
          <a:off x="707526" y="1725922"/>
          <a:ext cx="7728949" cy="4454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透過影片討論，讓學生學習以體諒及包容的態度與長輩相處，主動溝通，增進彼此關係。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808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學習以正面和包容的態度與長輩相處，主動與長輩溝通。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培養學生以同理心了解長輩的需要，並向他們表達關懷，珍惜彼此一起的時光。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同理心、關愛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68492"/>
            <a:ext cx="7864522" cy="48894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婆婆為甚麼會感到失望？片中的孫女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，與公公、婆婆相處時忽略了甚麼？</a:t>
            </a: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試回想平日與家人相處時，你可曾與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一樣忽略家中長輩的需要／感受？現在細想，長輩當時會有甚麼感受？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9488"/>
          <a:stretch/>
        </p:blipFill>
        <p:spPr>
          <a:xfrm>
            <a:off x="5607539" y="4318000"/>
            <a:ext cx="3064748" cy="21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你認為片段中的孫女跟公公可以如何處理不愉快的相處經歷？</a:t>
            </a: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這段影片給你甚麼啟發？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46" y="3505200"/>
            <a:ext cx="3481754" cy="2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結局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小組活動：「囉唆」背後</a:t>
            </a:r>
            <a:endParaRPr lang="zh-HK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325" y="1777137"/>
            <a:ext cx="77533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每組舉出長輩說話的兩個例子，把每一個例子寫在卡紙的一面。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組員嘗試解釋這些說話的背後原因。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各組輪流分享卡紙上的內容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0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22639" y="491986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親親時間尺</a:t>
            </a:r>
            <a:endParaRPr lang="zh-HK" altLang="en-US" sz="4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403"/>
            <a:ext cx="9144000" cy="6355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1350" y="597238"/>
            <a:ext cx="7632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指引</a:t>
            </a:r>
            <a:endParaRPr lang="zh-TW" altLang="en-US" sz="3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每名學生獲發兩張「時間尺」。紙條代表我們的生命，紙條的每一格代表</a:t>
            </a:r>
            <a:r>
              <a:rPr lang="en-US" altLang="zh-TW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年時間。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兩張紙條中，其中一張代表「你」（自己），另一張代表「你」最親的人（在家中長輩中任選一人）。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按老師口述指示完成任務。</a:t>
            </a:r>
          </a:p>
        </p:txBody>
      </p:sp>
    </p:spTree>
    <p:extLst>
      <p:ext uri="{BB962C8B-B14F-4D97-AF65-F5344CB8AC3E}">
        <p14:creationId xmlns:p14="http://schemas.microsoft.com/office/powerpoint/2010/main" val="4616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1499</Words>
  <Application>Microsoft Office PowerPoint</Application>
  <PresentationFormat>如螢幕大小 (4:3)</PresentationFormat>
  <Paragraphs>103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Montserrat</vt:lpstr>
      <vt:lpstr>微軟正黑體</vt:lpstr>
      <vt:lpstr>新細明體</vt:lpstr>
      <vt:lpstr>DFKai-SB</vt:lpstr>
      <vt:lpstr>Arial</vt:lpstr>
      <vt:lpstr>Calibri</vt:lpstr>
      <vt:lpstr>Calibri Light</vt:lpstr>
      <vt:lpstr>Times New Roman</vt:lpstr>
      <vt:lpstr>Wingdings 2</vt:lpstr>
      <vt:lpstr>Office 佈景主題</vt:lpstr>
      <vt:lpstr>生活事件事例 「不怕囉唆，最怕生疏 」</vt:lpstr>
      <vt:lpstr>PowerPoint 簡報</vt:lpstr>
      <vt:lpstr>影片</vt:lpstr>
      <vt:lpstr>PowerPoint 簡報</vt:lpstr>
      <vt:lpstr>影片</vt:lpstr>
      <vt:lpstr>PowerPoint 簡報</vt:lpstr>
      <vt:lpstr>結局</vt:lpstr>
      <vt:lpstr>小組活動：「囉唆」背後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70</cp:revision>
  <dcterms:created xsi:type="dcterms:W3CDTF">2021-09-29T04:22:10Z</dcterms:created>
  <dcterms:modified xsi:type="dcterms:W3CDTF">2021-11-08T06:24:26Z</dcterms:modified>
</cp:coreProperties>
</file>